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9" r:id="rId3"/>
    <p:sldId id="271" r:id="rId4"/>
    <p:sldId id="266" r:id="rId5"/>
    <p:sldId id="267" r:id="rId6"/>
    <p:sldId id="268" r:id="rId7"/>
    <p:sldId id="270" r:id="rId8"/>
    <p:sldId id="265" r:id="rId9"/>
    <p:sldId id="259" r:id="rId10"/>
    <p:sldId id="257" r:id="rId11"/>
    <p:sldId id="258" r:id="rId12"/>
    <p:sldId id="260" r:id="rId13"/>
    <p:sldId id="261" r:id="rId14"/>
    <p:sldId id="262" r:id="rId15"/>
    <p:sldId id="263" r:id="rId16"/>
    <p:sldId id="264" r:id="rId17"/>
    <p:sldId id="272" r:id="rId18"/>
    <p:sldId id="273" r:id="rId19"/>
    <p:sldId id="276" r:id="rId20"/>
    <p:sldId id="277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FE6"/>
    <a:srgbClr val="FFE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B95D26-1E88-B740-90D9-98B5C55B4D61}" v="1" dt="2026-03-20T16:27:47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97"/>
    <p:restoredTop sz="94714"/>
  </p:normalViewPr>
  <p:slideViewPr>
    <p:cSldViewPr snapToGrid="0">
      <p:cViewPr varScale="1">
        <p:scale>
          <a:sx n="115" d="100"/>
          <a:sy n="115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y Rodel" userId="bb0c897a-df69-4867-bac9-27c5ff89288b" providerId="ADAL" clId="{B1137045-CC9F-59C3-AC2C-8D841384042A}"/>
    <pc:docChg chg="undo custSel modSld">
      <pc:chgData name="Toby Rodel" userId="bb0c897a-df69-4867-bac9-27c5ff89288b" providerId="ADAL" clId="{B1137045-CC9F-59C3-AC2C-8D841384042A}" dt="2026-03-20T16:27:53.432" v="6" actId="1076"/>
      <pc:docMkLst>
        <pc:docMk/>
      </pc:docMkLst>
      <pc:sldChg chg="addSp modSp">
        <pc:chgData name="Toby Rodel" userId="bb0c897a-df69-4867-bac9-27c5ff89288b" providerId="ADAL" clId="{B1137045-CC9F-59C3-AC2C-8D841384042A}" dt="2026-03-20T16:27:47.703" v="4" actId="767"/>
        <pc:sldMkLst>
          <pc:docMk/>
          <pc:sldMk cId="2348194295" sldId="262"/>
        </pc:sldMkLst>
        <pc:spChg chg="add mod">
          <ac:chgData name="Toby Rodel" userId="bb0c897a-df69-4867-bac9-27c5ff89288b" providerId="ADAL" clId="{B1137045-CC9F-59C3-AC2C-8D841384042A}" dt="2026-03-20T16:27:47.703" v="4" actId="767"/>
          <ac:spMkLst>
            <pc:docMk/>
            <pc:sldMk cId="2348194295" sldId="262"/>
            <ac:spMk id="7" creationId="{DD43B0CF-AC33-0AC8-3917-168E7A489A22}"/>
          </ac:spMkLst>
        </pc:spChg>
      </pc:sldChg>
      <pc:sldChg chg="modSp mod">
        <pc:chgData name="Toby Rodel" userId="bb0c897a-df69-4867-bac9-27c5ff89288b" providerId="ADAL" clId="{B1137045-CC9F-59C3-AC2C-8D841384042A}" dt="2026-03-20T16:27:53.432" v="6" actId="1076"/>
        <pc:sldMkLst>
          <pc:docMk/>
          <pc:sldMk cId="1594503525" sldId="263"/>
        </pc:sldMkLst>
        <pc:picChg chg="mod">
          <ac:chgData name="Toby Rodel" userId="bb0c897a-df69-4867-bac9-27c5ff89288b" providerId="ADAL" clId="{B1137045-CC9F-59C3-AC2C-8D841384042A}" dt="2026-03-20T16:27:53.432" v="6" actId="1076"/>
          <ac:picMkLst>
            <pc:docMk/>
            <pc:sldMk cId="1594503525" sldId="263"/>
            <ac:picMk id="3" creationId="{2D788ED2-D980-00D1-715A-CC57CC0665CA}"/>
          </ac:picMkLst>
        </pc:picChg>
      </pc:sldChg>
      <pc:sldChg chg="modSp mod">
        <pc:chgData name="Toby Rodel" userId="bb0c897a-df69-4867-bac9-27c5ff89288b" providerId="ADAL" clId="{B1137045-CC9F-59C3-AC2C-8D841384042A}" dt="2026-03-02T11:25:16.717" v="3" actId="1076"/>
        <pc:sldMkLst>
          <pc:docMk/>
          <pc:sldMk cId="3985003533" sldId="266"/>
        </pc:sldMkLst>
        <pc:picChg chg="mod">
          <ac:chgData name="Toby Rodel" userId="bb0c897a-df69-4867-bac9-27c5ff89288b" providerId="ADAL" clId="{B1137045-CC9F-59C3-AC2C-8D841384042A}" dt="2026-03-02T11:25:16.717" v="3" actId="1076"/>
          <ac:picMkLst>
            <pc:docMk/>
            <pc:sldMk cId="3985003533" sldId="266"/>
            <ac:picMk id="3" creationId="{1B4DE647-9A77-337A-0369-B66AA94B863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BE1D8-5629-694D-956D-6982A7F18AF0}" type="datetimeFigureOut">
              <a:rPr lang="en-US" smtClean="0"/>
              <a:t>3/20/26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48669-0422-FF44-8BC3-A7EFB496D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79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yourself, thank collaborators and shout out the paper. And introduce the dino minigame of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87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year 5 added. All around improvement, especially in longer periods. </a:t>
            </a:r>
            <a:r>
              <a:rPr lang="en-US" dirty="0" err="1"/>
              <a:t>Defecit</a:t>
            </a:r>
            <a:r>
              <a:rPr lang="en-US" dirty="0"/>
              <a:t> becomes larger – que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98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becomes more significant once we get beyond a TESS sector. Where are these planets hiding or are we wrong.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51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back to earlier plot, then say what if we remove multis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48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Here’s the result. Post 25d </a:t>
            </a:r>
            <a:r>
              <a:rPr lang="en-US" dirty="0" err="1"/>
              <a:t>defecit</a:t>
            </a:r>
            <a:r>
              <a:rPr lang="en-US" dirty="0"/>
              <a:t> effectively </a:t>
            </a:r>
            <a:r>
              <a:rPr lang="en-US" dirty="0" err="1"/>
              <a:t>dissapears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9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of these will be </a:t>
            </a:r>
            <a:r>
              <a:rPr lang="en-US" dirty="0" err="1"/>
              <a:t>monos</a:t>
            </a:r>
            <a:r>
              <a:rPr lang="en-US" dirty="0"/>
              <a:t>. Then introduce how the distribution changes and flick back and forth. TESS is not solving these itself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61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linger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36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Blue so the mosasaur can swim. We’re not hitting the upper period limit yet!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43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here. Tell people the North and ecliptic </a:t>
            </a:r>
            <a:r>
              <a:rPr lang="en-US" dirty="0" err="1"/>
              <a:t>spoc</a:t>
            </a:r>
            <a:r>
              <a:rPr lang="en-US" dirty="0"/>
              <a:t> will be in the paper as well as QLP. Then introduce potential pointing comparison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31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Normalised</a:t>
            </a:r>
            <a:r>
              <a:rPr lang="en-US" dirty="0"/>
              <a:t> yields. Slam the brakes on the M dwarf hype train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14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Duos where sectors/transits are not consecutive!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00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Briefly introduce the rationale, long period planets are expensive to follow up. Knowing how many there are helps guide our </a:t>
            </a:r>
            <a:r>
              <a:rPr lang="en-US" dirty="0" err="1"/>
              <a:t>followup</a:t>
            </a:r>
            <a:r>
              <a:rPr lang="en-US" dirty="0"/>
              <a:t> efforts (and looks good on panels). </a:t>
            </a:r>
            <a:br>
              <a:rPr lang="en-US" dirty="0"/>
            </a:br>
            <a:r>
              <a:rPr lang="en-US" dirty="0"/>
              <a:t>We take </a:t>
            </a:r>
            <a:r>
              <a:rPr lang="en-US" dirty="0" err="1"/>
              <a:t>lightcurve</a:t>
            </a:r>
            <a:r>
              <a:rPr lang="en-US" dirty="0"/>
              <a:t> timestamps, noise and contamination values, generate transiting planet signals and calculate signal to noise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98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Trios where sectors/transits are not consecutive!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80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 back to earlier discussion on SNR thresholds, for demographics we need to define a detection more </a:t>
            </a:r>
            <a:r>
              <a:rPr lang="en-US" dirty="0" err="1"/>
              <a:t>rigourously</a:t>
            </a:r>
            <a:r>
              <a:rPr lang="en-US" dirty="0"/>
              <a:t>. Use the Kepler gamma CDF with N=2 and N=1 coefficients extrapolated.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95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off with basic probability of detection. Don’t draw attention to bimodality but explain if someone asks. (It’s duration of transit dominating over N transits due to </a:t>
            </a:r>
            <a:r>
              <a:rPr lang="en-US" dirty="0" err="1"/>
              <a:t>monos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8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 implement window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97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finally geometric probability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12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Multiply final map by occurrence rate grids multiplied by stellar population. This is a combined FGK grid but we treat A, F, G, K and M stars separately in reality.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56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 predicted yield grid for TESS-SPOC years 1, 3 and 5 southern AFGKM stars. Don’t linger here – say trends become clearer when we condense to period.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24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from paper 1. Highlight how agreement becomes worse as periods get longer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48669-0422-FF44-8BC3-A7EFB496D7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8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E6537-8445-A98F-1C85-9658010D1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0E214-FB2F-C399-9104-3B5519D78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CA3ED-7448-33CF-16C3-079AF1B8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1D8FF-EC11-474A-B337-1B6E50E5F46B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43A61-B43B-7341-3183-FA8282051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FEC9B-A6F7-7F12-90E2-31E3503EF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2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66CD8-FE8F-CB23-8C46-3274481C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923D0C-3511-9072-F3D5-3A9A03F85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1CD5D-4C7E-4A11-D6AD-9675446CD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6208-EF1D-C44B-AA03-6214D24420F3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F722F-EF2D-778F-1C1B-564E302D5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5E5F2-2747-3D9B-638F-5184F8B6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25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1055A7-7679-CD09-38CE-AD3A8623F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86119-A65C-EF51-A93F-06EBBB01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21846-EDDC-D08C-8522-A63C5680B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91F4-0278-B04B-9DB8-1168058C9C82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7F991-C564-3349-4BEC-C2BBFA5D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A378F-EAD4-F515-92C9-B096A15DF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42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E6CAC-BBD2-4B1B-321F-F5D75275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5C2A8-2B4D-D248-B0E1-86B11A2F5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83C19-65A7-BBD4-69E7-FBD5E7F3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90B69-5E3C-6143-B2D7-921880AD439F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C3706-288D-0488-325C-312376C90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93ADE-0446-9CB3-06F3-2D8DC950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7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EB8C7-17C9-D9D4-997C-789C4FCF3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FDB36-B3F2-BD3B-D969-2BC644AAB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17392-22D4-298E-28DB-DF1B8F5D5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0915-3F0F-B642-8B5D-E654F8A7F67D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5E91B-AEB7-AF85-FB3E-FE524764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324C2-8DE7-7D5D-4281-2D6AC8D7D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8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6BB85-C9B5-43DD-FF61-761E7463A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D016B-8B73-A487-5D56-0131D5DF09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8F742-93D9-7BA5-5B94-42A380D13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E29F0-41C0-DCEC-F8C9-DE58B5B8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2D0B5-37FF-3C40-9A8C-C4161CB7D2C1}" type="datetime1">
              <a:rPr lang="en-GB" smtClean="0"/>
              <a:t>20/03/2026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A77F18-0CBB-9A22-D887-ACA5B7DB6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23856-E08C-84A4-35ED-3CD87563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0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0A2A-9CB4-9E3F-E008-FB65FE59F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33889-D247-4550-ECC8-752CC1172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2BF4E-0389-C373-BB0C-5FD5E0561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6D2D6-7F7E-83C9-37C9-3E59944DD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54864-6A12-D8CA-B970-E6C940447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DE2855-6209-2A3E-A074-622571FC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6FE6B-157A-6048-A4FB-C82B07D5B84A}" type="datetime1">
              <a:rPr lang="en-GB" smtClean="0"/>
              <a:t>20/03/2026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D042B-4BCA-0A1B-D020-7DAB9429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784948-8F9E-3B8D-02E5-82C3F1998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45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08EC5-A4F2-5CD8-36F0-FB9804B49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BB545B-4BCB-F53F-C82B-2EA6964C0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66CA-0678-9C4A-BB00-1BF86E3EA24B}" type="datetime1">
              <a:rPr lang="en-GB" smtClean="0"/>
              <a:t>20/03/2026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12150F-E403-D4E1-1070-E9E0BC43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FCE576-6292-3C58-C05E-DF4A984BF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0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389FAE-CD7D-15BC-EC42-1889FCD76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60CCE-45BF-EF4C-AC12-77AB24B41AD4}" type="datetime1">
              <a:rPr lang="en-GB" smtClean="0"/>
              <a:t>20/03/2026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39751-4091-CE70-E025-9454DA325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40B10-0306-62FD-DA4E-0C05497E9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5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53D8-2B36-96CA-544B-FE82A9711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16F6F-11A2-8587-C3D1-0E5B4AED0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CF723-05A4-732C-B337-DD0D63EA2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900DE-AB65-FFFE-FA98-88BFCA618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2CF58-2304-5543-B5D5-15FF5300DA5E}" type="datetime1">
              <a:rPr lang="en-GB" smtClean="0"/>
              <a:t>20/03/2026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D6E677-94B5-FB1C-6452-63D8E817B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E5574C-ED1E-C7E6-D0A8-97C35582C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2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A19D4-8CE9-177F-3243-A179C4DDC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04DC06-A562-9225-A5AB-C4A7C8F4B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B6CFB-785E-1725-871E-8E6A972F0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FE318-2492-7D33-D0F4-2B303C24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EEF5E-08CE-3E42-81E9-3B9F9D081643}" type="datetime1">
              <a:rPr lang="en-GB" smtClean="0"/>
              <a:t>20/03/2026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9A087B-F6B7-0FF9-2AB6-7B6B5A25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6DDF8-454A-EE06-3B52-7C070E57D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4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D29DEC-66E9-306D-F6E0-5188137C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4A901-DDB8-4624-37A5-658504598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333A4-0A2D-BBC6-8A71-EBCD680B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CF7290-BC5F-E046-A9D4-70D457E36863}" type="datetime1">
              <a:rPr lang="en-GB" smtClean="0"/>
              <a:t>20/03/2026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13F50-6EA2-DBD1-0955-D3AE08DE2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096E3-74A5-AE9E-ECD5-7EA7C07DA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EDECF-AAE3-5D4D-BD6B-788463F4E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4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8.png"/><Relationship Id="rId18" Type="http://schemas.openxmlformats.org/officeDocument/2006/relationships/image" Target="../media/image38.png"/><Relationship Id="rId3" Type="http://schemas.openxmlformats.org/officeDocument/2006/relationships/image" Target="../media/image9.png"/><Relationship Id="rId21" Type="http://schemas.openxmlformats.org/officeDocument/2006/relationships/image" Target="../media/image41.png"/><Relationship Id="rId7" Type="http://schemas.openxmlformats.org/officeDocument/2006/relationships/image" Target="../media/image17.png"/><Relationship Id="rId12" Type="http://schemas.openxmlformats.org/officeDocument/2006/relationships/image" Target="../media/image26.png"/><Relationship Id="rId17" Type="http://schemas.openxmlformats.org/officeDocument/2006/relationships/image" Target="../media/image33.png"/><Relationship Id="rId2" Type="http://schemas.openxmlformats.org/officeDocument/2006/relationships/image" Target="../media/image5.png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image" Target="../media/image13.png"/><Relationship Id="rId15" Type="http://schemas.openxmlformats.org/officeDocument/2006/relationships/image" Target="../media/image31.png"/><Relationship Id="rId10" Type="http://schemas.openxmlformats.org/officeDocument/2006/relationships/image" Target="../media/image23.png"/><Relationship Id="rId19" Type="http://schemas.openxmlformats.org/officeDocument/2006/relationships/image" Target="../media/image39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Relationship Id="rId1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4B6583-9FFD-D8A5-E200-2D4B866BB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1" y="2072543"/>
            <a:ext cx="4978399" cy="3024733"/>
          </a:xfrm>
        </p:spPr>
        <p:txBody>
          <a:bodyPr anchor="b">
            <a:normAutofit/>
          </a:bodyPr>
          <a:lstStyle/>
          <a:p>
            <a:pPr algn="l"/>
            <a:r>
              <a:rPr lang="en-US" sz="5200" dirty="0"/>
              <a:t>How good is TESS at finding long period exoplanets?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80C2C-2D4D-74F1-64A9-39AFAE1B4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7101" y="5112328"/>
            <a:ext cx="7892625" cy="758042"/>
          </a:xfrm>
        </p:spPr>
        <p:txBody>
          <a:bodyPr>
            <a:normAutofit fontScale="92500"/>
          </a:bodyPr>
          <a:lstStyle/>
          <a:p>
            <a:r>
              <a:rPr lang="en-US" dirty="0"/>
              <a:t>Toby Rodel</a:t>
            </a:r>
            <a:r>
              <a:rPr lang="en-US" baseline="30000" dirty="0"/>
              <a:t>1</a:t>
            </a:r>
            <a:r>
              <a:rPr lang="en-US" dirty="0"/>
              <a:t>, Dan Bayliss</a:t>
            </a:r>
            <a:r>
              <a:rPr lang="en-US" baseline="30000" dirty="0"/>
              <a:t>2</a:t>
            </a:r>
            <a:r>
              <a:rPr lang="en-US" dirty="0"/>
              <a:t>, Sam Gill</a:t>
            </a:r>
            <a:r>
              <a:rPr lang="en-US" baseline="30000" dirty="0"/>
              <a:t>2</a:t>
            </a:r>
            <a:r>
              <a:rPr lang="en-US" dirty="0"/>
              <a:t>, Christopher</a:t>
            </a:r>
            <a:r>
              <a:rPr lang="en-US" baseline="30000" dirty="0"/>
              <a:t>1</a:t>
            </a:r>
            <a:r>
              <a:rPr lang="en-US" dirty="0"/>
              <a:t> Watson, Yoshi Eschen</a:t>
            </a:r>
            <a:r>
              <a:rPr lang="en-US" baseline="30000" dirty="0"/>
              <a:t>2</a:t>
            </a:r>
            <a:r>
              <a:rPr lang="en-US" dirty="0"/>
              <a:t>, Faith Hawthorn</a:t>
            </a:r>
            <a:r>
              <a:rPr lang="en-US" baseline="30000" dirty="0"/>
              <a:t>2 (She’s looking for a job – give her one pls)</a:t>
            </a:r>
            <a:endParaRPr lang="en-US" dirty="0"/>
          </a:p>
        </p:txBody>
      </p:sp>
      <p:pic>
        <p:nvPicPr>
          <p:cNvPr id="7" name="Graphic 6" descr="Planet">
            <a:extLst>
              <a:ext uri="{FF2B5EF4-FFF2-40B4-BE49-F238E27FC236}">
                <a16:creationId xmlns:a16="http://schemas.microsoft.com/office/drawing/2014/main" id="{542909F5-E23F-2D35-C89D-A9E53613D3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549" y="2776619"/>
            <a:ext cx="1289051" cy="1289051"/>
          </a:xfrm>
          <a:prstGeom prst="rect">
            <a:avLst/>
          </a:prstGeom>
        </p:spPr>
      </p:pic>
      <p:pic>
        <p:nvPicPr>
          <p:cNvPr id="9" name="Graphic 8" descr="Planet">
            <a:extLst>
              <a:ext uri="{FF2B5EF4-FFF2-40B4-BE49-F238E27FC236}">
                <a16:creationId xmlns:a16="http://schemas.microsoft.com/office/drawing/2014/main" id="{9F633EAC-4883-4D0E-AEDD-C767CF969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7815" y="716407"/>
            <a:ext cx="5411343" cy="5411343"/>
          </a:xfrm>
          <a:prstGeom prst="rect">
            <a:avLst/>
          </a:prstGeom>
        </p:spPr>
      </p:pic>
      <p:pic>
        <p:nvPicPr>
          <p:cNvPr id="4" name="Picture 3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49609B96-55D6-6E96-41EA-67BF34CC3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0295" y="4814393"/>
            <a:ext cx="2058657" cy="2058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5D7A35-352C-E8F3-0281-ED5947CC91EA}"/>
              </a:ext>
            </a:extLst>
          </p:cNvPr>
          <p:cNvSpPr txBox="1"/>
          <p:nvPr/>
        </p:nvSpPr>
        <p:spPr>
          <a:xfrm>
            <a:off x="10130295" y="4445061"/>
            <a:ext cx="2058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Rodel et al (2024)</a:t>
            </a:r>
          </a:p>
        </p:txBody>
      </p:sp>
      <p:pic>
        <p:nvPicPr>
          <p:cNvPr id="6" name="Picture 5" descr="A red and white logo on a black background&#10;&#10;Description automatically generated">
            <a:extLst>
              <a:ext uri="{FF2B5EF4-FFF2-40B4-BE49-F238E27FC236}">
                <a16:creationId xmlns:a16="http://schemas.microsoft.com/office/drawing/2014/main" id="{3ED6F902-F1B6-80EF-639A-51E9BD4153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325" r="1084" b="38650"/>
          <a:stretch/>
        </p:blipFill>
        <p:spPr>
          <a:xfrm>
            <a:off x="0" y="0"/>
            <a:ext cx="3567937" cy="1299450"/>
          </a:xfrm>
          <a:prstGeom prst="rect">
            <a:avLst/>
          </a:prstGeom>
        </p:spPr>
      </p:pic>
      <p:pic>
        <p:nvPicPr>
          <p:cNvPr id="8" name="Picture 7" descr="A logo with a triangle and text&#10;&#10;Description automatically generated">
            <a:extLst>
              <a:ext uri="{FF2B5EF4-FFF2-40B4-BE49-F238E27FC236}">
                <a16:creationId xmlns:a16="http://schemas.microsoft.com/office/drawing/2014/main" id="{E2F63CE7-0184-C9E5-4424-6843050BD67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222"/>
          <a:stretch/>
        </p:blipFill>
        <p:spPr>
          <a:xfrm>
            <a:off x="10130295" y="61132"/>
            <a:ext cx="1929432" cy="12804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56DDB3-92CC-D579-BF51-0FDDE6059258}"/>
              </a:ext>
            </a:extLst>
          </p:cNvPr>
          <p:cNvSpPr txBox="1"/>
          <p:nvPr/>
        </p:nvSpPr>
        <p:spPr>
          <a:xfrm>
            <a:off x="2866725" y="6180057"/>
            <a:ext cx="759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hope you all like histograms... If not, I have hidden one dinosaur on every slide, if you can tell me what all of them are called; I’ll buy you a beverage.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DC9CDC-DE3C-EA93-6FD1-2FD5E7A90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549" y="6172571"/>
            <a:ext cx="1893133" cy="6417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F8233D-2454-7633-8AA5-C21349C08FE7}"/>
              </a:ext>
            </a:extLst>
          </p:cNvPr>
          <p:cNvSpPr txBox="1"/>
          <p:nvPr/>
        </p:nvSpPr>
        <p:spPr>
          <a:xfrm>
            <a:off x="-17629" y="0"/>
            <a:ext cx="299803" cy="36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D71394-ABA7-E494-D395-F99722042FF2}"/>
              </a:ext>
            </a:extLst>
          </p:cNvPr>
          <p:cNvSpPr txBox="1"/>
          <p:nvPr/>
        </p:nvSpPr>
        <p:spPr>
          <a:xfrm>
            <a:off x="10312049" y="374559"/>
            <a:ext cx="299803" cy="36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pic>
        <p:nvPicPr>
          <p:cNvPr id="16" name="Picture 15" descr="A logo with the sun and text&#10;&#10;AI-generated content may be incorrect.">
            <a:extLst>
              <a:ext uri="{FF2B5EF4-FFF2-40B4-BE49-F238E27FC236}">
                <a16:creationId xmlns:a16="http://schemas.microsoft.com/office/drawing/2014/main" id="{28161C99-62F9-6010-411D-E11EE77A688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3799"/>
          <a:stretch>
            <a:fillRect/>
          </a:stretch>
        </p:blipFill>
        <p:spPr>
          <a:xfrm>
            <a:off x="4930527" y="0"/>
            <a:ext cx="2425772" cy="151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465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7064363D-F6CF-3848-3E92-FFFD53427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688" y="0"/>
            <a:ext cx="911662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CC7979-BF0D-2757-AB4D-117F5E8B20EB}"/>
              </a:ext>
            </a:extLst>
          </p:cNvPr>
          <p:cNvSpPr txBox="1"/>
          <p:nvPr/>
        </p:nvSpPr>
        <p:spPr>
          <a:xfrm>
            <a:off x="0" y="2"/>
            <a:ext cx="1882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/>
              <a:t>Rodel et al (in prep)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71E3E2-1040-3F87-69E7-87AC3B3FD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D7580-2CEA-1823-97D1-6F6BFC7AD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456" y="369334"/>
            <a:ext cx="991121" cy="645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317649-3F86-7968-1BB4-F4232560D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9381" y="5666281"/>
            <a:ext cx="1562302" cy="5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69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C40FE4-9095-D6B3-06CD-A4E2BF7C0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10103" y="30892"/>
            <a:ext cx="9171793" cy="679621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C1955C-0C3C-034F-15B1-ADF82188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D6678-3FF3-5546-0B58-97D5EFAB56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040"/>
          <a:stretch>
            <a:fillRect/>
          </a:stretch>
        </p:blipFill>
        <p:spPr>
          <a:xfrm>
            <a:off x="7125741" y="5126636"/>
            <a:ext cx="1161438" cy="6692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3FF8A9-987A-D95F-859F-34FF25D304B2}"/>
              </a:ext>
            </a:extLst>
          </p:cNvPr>
          <p:cNvSpPr txBox="1"/>
          <p:nvPr/>
        </p:nvSpPr>
        <p:spPr>
          <a:xfrm>
            <a:off x="0" y="2"/>
            <a:ext cx="1882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2547157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F2CFE-45B8-7CA2-786E-43E5BEEA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5ECA65AE-3C7C-979E-C28D-B88B640D6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688" y="0"/>
            <a:ext cx="911662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FA56C3-A8C3-9F8E-DAD8-4D85632A3D42}"/>
              </a:ext>
            </a:extLst>
          </p:cNvPr>
          <p:cNvSpPr txBox="1"/>
          <p:nvPr/>
        </p:nvSpPr>
        <p:spPr>
          <a:xfrm>
            <a:off x="0" y="2"/>
            <a:ext cx="1882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/>
              <a:t>Rodel et al (in prep)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4F79A-1165-A4CB-E0AB-94E5DF0F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EA10A-21A8-F466-E22C-EB21E56E3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810" y="184668"/>
            <a:ext cx="1462790" cy="54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graph&#10;&#10;AI-generated content may be incorrect.">
            <a:extLst>
              <a:ext uri="{FF2B5EF4-FFF2-40B4-BE49-F238E27FC236}">
                <a16:creationId xmlns:a16="http://schemas.microsoft.com/office/drawing/2014/main" id="{24819B4F-14F5-F78C-5451-044FCE5A8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688" y="0"/>
            <a:ext cx="911662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A50D8F-BC9C-EA27-99BA-5CF782A7C28D}"/>
              </a:ext>
            </a:extLst>
          </p:cNvPr>
          <p:cNvSpPr txBox="1"/>
          <p:nvPr/>
        </p:nvSpPr>
        <p:spPr>
          <a:xfrm>
            <a:off x="6983505" y="2208679"/>
            <a:ext cx="26251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N&lt;4 transits removed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3D96EF-4137-68E3-3E24-3124C7E09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E6A07A-690D-A2DA-DA80-DB395C967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614" y="136525"/>
            <a:ext cx="2168643" cy="6463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215A9A-B8BC-0C0B-7129-6A740FC414A1}"/>
              </a:ext>
            </a:extLst>
          </p:cNvPr>
          <p:cNvSpPr txBox="1"/>
          <p:nvPr/>
        </p:nvSpPr>
        <p:spPr>
          <a:xfrm>
            <a:off x="0" y="2"/>
            <a:ext cx="1882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3427624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6E009A-AB62-E0B7-94D2-759C89E25D10}"/>
              </a:ext>
            </a:extLst>
          </p:cNvPr>
          <p:cNvSpPr txBox="1"/>
          <p:nvPr/>
        </p:nvSpPr>
        <p:spPr>
          <a:xfrm>
            <a:off x="0" y="1"/>
            <a:ext cx="1627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 1</a:t>
            </a:r>
            <a:br>
              <a:rPr lang="en-US" dirty="0"/>
            </a:br>
            <a:r>
              <a:rPr lang="en-US" dirty="0" err="1"/>
              <a:t>Monotransits</a:t>
            </a:r>
            <a:endParaRPr lang="en-US" dirty="0"/>
          </a:p>
          <a:p>
            <a:r>
              <a:rPr lang="en-US" dirty="0"/>
              <a:t>Rodel et al (2024)</a:t>
            </a:r>
          </a:p>
        </p:txBody>
      </p:sp>
      <p:pic>
        <p:nvPicPr>
          <p:cNvPr id="6" name="Picture 5" descr="A graph with numbers and a number on it&#10;&#10;AI-generated content may be incorrect.">
            <a:extLst>
              <a:ext uri="{FF2B5EF4-FFF2-40B4-BE49-F238E27FC236}">
                <a16:creationId xmlns:a16="http://schemas.microsoft.com/office/drawing/2014/main" id="{0ECDBE13-35A0-3FC2-5E28-CB0D9A9D6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13" y="0"/>
            <a:ext cx="9255173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B0AC71-BB3A-0B20-E03F-40E3BB74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644FB-C779-6E28-399D-0B677686C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085" y="5112259"/>
            <a:ext cx="1641944" cy="738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03CB47-B092-8CD7-EE6E-E87EEFCCD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403" y="646332"/>
            <a:ext cx="1320800" cy="933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43B0CF-AC33-0AC8-3917-168E7A489A22}"/>
              </a:ext>
            </a:extLst>
          </p:cNvPr>
          <p:cNvSpPr txBox="1"/>
          <p:nvPr/>
        </p:nvSpPr>
        <p:spPr>
          <a:xfrm>
            <a:off x="-1717288" y="54194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194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2D788ED2-D980-00D1-715A-CC57CC066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13" y="0"/>
            <a:ext cx="92551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3C04B9-E162-6AD7-3A4E-6302BAAC6A5B}"/>
              </a:ext>
            </a:extLst>
          </p:cNvPr>
          <p:cNvSpPr txBox="1"/>
          <p:nvPr/>
        </p:nvSpPr>
        <p:spPr>
          <a:xfrm>
            <a:off x="0" y="1"/>
            <a:ext cx="1627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 and 3</a:t>
            </a:r>
            <a:br>
              <a:rPr lang="en-US" dirty="0"/>
            </a:br>
            <a:r>
              <a:rPr lang="en-US" dirty="0" err="1"/>
              <a:t>Monotransits</a:t>
            </a:r>
            <a:br>
              <a:rPr lang="en-US" dirty="0"/>
            </a:br>
            <a:r>
              <a:rPr lang="en-US" dirty="0"/>
              <a:t>Rodel et al (2024)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684987-C016-9F66-95DB-DC6DEF1B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DC355B-C13F-E039-93F7-F15AA84BC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687" y="4916773"/>
            <a:ext cx="1689929" cy="94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03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 of a graph&#10;&#10;AI-generated content may be incorrect.">
            <a:extLst>
              <a:ext uri="{FF2B5EF4-FFF2-40B4-BE49-F238E27FC236}">
                <a16:creationId xmlns:a16="http://schemas.microsoft.com/office/drawing/2014/main" id="{50376438-50BC-41DA-AB54-FFA50E94B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688" y="0"/>
            <a:ext cx="911662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B38C0F-08D9-A025-15AA-1BC8B62AEC43}"/>
              </a:ext>
            </a:extLst>
          </p:cNvPr>
          <p:cNvSpPr txBox="1"/>
          <p:nvPr/>
        </p:nvSpPr>
        <p:spPr>
          <a:xfrm>
            <a:off x="0" y="2"/>
            <a:ext cx="18825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 err="1"/>
              <a:t>Monotransits</a:t>
            </a:r>
            <a:br>
              <a:rPr lang="en-US" dirty="0"/>
            </a:br>
            <a:r>
              <a:rPr lang="en-US" dirty="0"/>
              <a:t>Rodel et al (in prep)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7DB5A-E165-873B-0A05-0BDC7232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EFFE3A-3182-921C-2F26-385D118F4A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/>
          <a:stretch>
            <a:fillRect/>
          </a:stretch>
        </p:blipFill>
        <p:spPr>
          <a:xfrm>
            <a:off x="5492646" y="4963981"/>
            <a:ext cx="3426502" cy="713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7F8FAC-EB53-EC49-F6F9-7B3007F3F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99673"/>
            <a:ext cx="1737957" cy="105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29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B5346D-07AA-13F9-9709-46C11CBD1DAA}"/>
              </a:ext>
            </a:extLst>
          </p:cNvPr>
          <p:cNvSpPr txBox="1"/>
          <p:nvPr/>
        </p:nvSpPr>
        <p:spPr>
          <a:xfrm>
            <a:off x="0" y="-1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Conclusions: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46DCD6-FE12-93FB-FF5F-1455890452E8}"/>
              </a:ext>
            </a:extLst>
          </p:cNvPr>
          <p:cNvSpPr txBox="1"/>
          <p:nvPr/>
        </p:nvSpPr>
        <p:spPr>
          <a:xfrm>
            <a:off x="6096000" y="-2"/>
            <a:ext cx="609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What’s next?</a:t>
            </a:r>
          </a:p>
        </p:txBody>
      </p:sp>
      <p:pic>
        <p:nvPicPr>
          <p:cNvPr id="4" name="Picture 3" descr="A graph of 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5ECABCE4-043A-03AC-BE48-A1BFA5A0D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9439"/>
            <a:ext cx="6096000" cy="45857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BB04BE-7C06-47BF-24E5-251AE0AD7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20691"/>
            <a:ext cx="5994400" cy="279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243177-B4EB-A535-D180-A8DB6A68F9F9}"/>
              </a:ext>
            </a:extLst>
          </p:cNvPr>
          <p:cNvSpPr txBox="1"/>
          <p:nvPr/>
        </p:nvSpPr>
        <p:spPr>
          <a:xfrm>
            <a:off x="6096000" y="3865942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Expanding to QLP from TESS-SPOC will more than triple our stellar sample.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Predicting yields from different possible future </a:t>
            </a:r>
            <a:r>
              <a:rPr lang="en-US" dirty="0" err="1"/>
              <a:t>pointings</a:t>
            </a:r>
            <a:r>
              <a:rPr lang="en-US" dirty="0"/>
              <a:t>.</a:t>
            </a:r>
          </a:p>
        </p:txBody>
      </p:sp>
      <p:pic>
        <p:nvPicPr>
          <p:cNvPr id="8" name="Picture 7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0A18DCA3-62D0-23A4-0131-8A0AA0086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0295" y="4814393"/>
            <a:ext cx="2058657" cy="2058657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9945F2-D518-4F4C-37CF-A2F812351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7A556-9019-9D62-7668-0203CEE3E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9000" y="136525"/>
            <a:ext cx="1041400" cy="939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5A605B-3E1B-F29D-AE5A-F6514B680660}"/>
              </a:ext>
            </a:extLst>
          </p:cNvPr>
          <p:cNvSpPr txBox="1"/>
          <p:nvPr/>
        </p:nvSpPr>
        <p:spPr>
          <a:xfrm>
            <a:off x="8229599" y="6488668"/>
            <a:ext cx="191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Rodel et al (2024)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3DEB51-42EB-DCF9-66B1-5E845B8811A2}"/>
              </a:ext>
            </a:extLst>
          </p:cNvPr>
          <p:cNvSpPr txBox="1"/>
          <p:nvPr/>
        </p:nvSpPr>
        <p:spPr>
          <a:xfrm>
            <a:off x="2513351" y="5626896"/>
            <a:ext cx="716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Stay tuned for </a:t>
            </a:r>
            <a:r>
              <a:rPr lang="en-US" sz="2400" dirty="0" err="1"/>
              <a:t>TIaRA</a:t>
            </a:r>
            <a:r>
              <a:rPr lang="en-US" sz="2400" dirty="0"/>
              <a:t> TESS 2 later this year (hopefully)!</a:t>
            </a:r>
          </a:p>
        </p:txBody>
      </p:sp>
    </p:spTree>
    <p:extLst>
      <p:ext uri="{BB962C8B-B14F-4D97-AF65-F5344CB8AC3E}">
        <p14:creationId xmlns:p14="http://schemas.microsoft.com/office/powerpoint/2010/main" val="3783948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AAF7C-7736-7D12-69B3-530E0B4C3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Dinosaur answers*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C1EE10-3F8B-01EE-139C-E57C9BFD4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147141-5018-BDFB-FCFA-3A28A32F1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9818"/>
            <a:ext cx="1893133" cy="6417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CF3A4D-8D20-3A17-04FC-945EDF2CC012}"/>
              </a:ext>
            </a:extLst>
          </p:cNvPr>
          <p:cNvSpPr txBox="1"/>
          <p:nvPr/>
        </p:nvSpPr>
        <p:spPr>
          <a:xfrm>
            <a:off x="2244706" y="1641277"/>
            <a:ext cx="2264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1.Tyrannosaurus rex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A522A7-E41D-C5E0-279D-BAA85108F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92165"/>
            <a:ext cx="1552731" cy="565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6BA524-A5A2-A745-8E03-D3A8FDC1C062}"/>
              </a:ext>
            </a:extLst>
          </p:cNvPr>
          <p:cNvSpPr txBox="1"/>
          <p:nvPr/>
        </p:nvSpPr>
        <p:spPr>
          <a:xfrm>
            <a:off x="2336412" y="2022170"/>
            <a:ext cx="176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2. Triceratops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E7F461-E8BF-CB43-FAE6-F95363608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78" y="2423498"/>
            <a:ext cx="1340176" cy="8549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B0A781-CFCF-8976-860A-495A045BC27F}"/>
              </a:ext>
            </a:extLst>
          </p:cNvPr>
          <p:cNvSpPr txBox="1"/>
          <p:nvPr/>
        </p:nvSpPr>
        <p:spPr>
          <a:xfrm>
            <a:off x="1890502" y="2874694"/>
            <a:ext cx="176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3. Velociraptor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553BE3-7027-0BB7-D1C3-9E53E3222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071" y="3414582"/>
            <a:ext cx="1162987" cy="5157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60F023-B251-7B68-CD36-AAF2FB562644}"/>
              </a:ext>
            </a:extLst>
          </p:cNvPr>
          <p:cNvSpPr txBox="1"/>
          <p:nvPr/>
        </p:nvSpPr>
        <p:spPr>
          <a:xfrm>
            <a:off x="2142545" y="3351445"/>
            <a:ext cx="176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4. Stegosaurus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B00765-7CC6-5D27-AC25-BCA0541D4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066046"/>
            <a:ext cx="1387839" cy="4691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E1BAEC-4DB4-7DAD-B0C6-AAD2D6193A44}"/>
              </a:ext>
            </a:extLst>
          </p:cNvPr>
          <p:cNvSpPr txBox="1"/>
          <p:nvPr/>
        </p:nvSpPr>
        <p:spPr>
          <a:xfrm>
            <a:off x="2109562" y="3967170"/>
            <a:ext cx="1768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5. Ankylosaurus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1C552E-4F68-5FCB-9DFC-4DAFDE8D8705}"/>
              </a:ext>
            </a:extLst>
          </p:cNvPr>
          <p:cNvSpPr txBox="1"/>
          <p:nvPr/>
        </p:nvSpPr>
        <p:spPr>
          <a:xfrm>
            <a:off x="10672997" y="0"/>
            <a:ext cx="1519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*Not to scale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4F1C2DE-3BDB-7B83-9661-674820AD2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591" y="4719650"/>
            <a:ext cx="1804350" cy="18863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FD6A7BF-EEDD-9CD7-9761-45592138AD18}"/>
              </a:ext>
            </a:extLst>
          </p:cNvPr>
          <p:cNvSpPr txBox="1"/>
          <p:nvPr/>
        </p:nvSpPr>
        <p:spPr>
          <a:xfrm>
            <a:off x="1614564" y="4679078"/>
            <a:ext cx="189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6. Brachiosaurus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546F000-9C33-98B9-86A5-0AD3DDAACE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9991" y="5192336"/>
            <a:ext cx="1262276" cy="4256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36CB708-AB05-5C84-4ED6-59ADA3F07B5C}"/>
              </a:ext>
            </a:extLst>
          </p:cNvPr>
          <p:cNvSpPr txBox="1"/>
          <p:nvPr/>
        </p:nvSpPr>
        <p:spPr>
          <a:xfrm>
            <a:off x="3174964" y="5166541"/>
            <a:ext cx="1893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7. Coelophysis</a:t>
            </a:r>
          </a:p>
          <a:p>
            <a:r>
              <a:rPr lang="en-US" dirty="0"/>
              <a:t>(NM state dino!)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7FCF6A-6C58-7BF4-94F8-E03A89440A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3991" y="5878449"/>
            <a:ext cx="2047407" cy="7332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9C6165-164E-77E2-6729-F884A0CFFC0F}"/>
              </a:ext>
            </a:extLst>
          </p:cNvPr>
          <p:cNvSpPr txBox="1"/>
          <p:nvPr/>
        </p:nvSpPr>
        <p:spPr>
          <a:xfrm>
            <a:off x="4286060" y="6418938"/>
            <a:ext cx="168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8. Allosaurus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2C7549-27EE-CC47-06B1-31274DCF25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3830" y="1369818"/>
            <a:ext cx="1103026" cy="7703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35647CA-E9C4-D467-68F3-94D94EADDBE6}"/>
              </a:ext>
            </a:extLst>
          </p:cNvPr>
          <p:cNvSpPr txBox="1"/>
          <p:nvPr/>
        </p:nvSpPr>
        <p:spPr>
          <a:xfrm>
            <a:off x="5966856" y="1609602"/>
            <a:ext cx="1921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9. Styracosaurus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2E55ED0-7003-8F52-0B0B-0790490156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3830" y="2366404"/>
            <a:ext cx="991121" cy="6452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3D5B7B1-54B8-875F-516A-6EC3748CB1FB}"/>
              </a:ext>
            </a:extLst>
          </p:cNvPr>
          <p:cNvSpPr txBox="1"/>
          <p:nvPr/>
        </p:nvSpPr>
        <p:spPr>
          <a:xfrm>
            <a:off x="5854951" y="2356203"/>
            <a:ext cx="192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10. Pteranodon </a:t>
            </a:r>
            <a:r>
              <a:rPr lang="en-US" dirty="0"/>
              <a:t>(Not a dinosaur!)</a:t>
            </a:r>
            <a:endParaRPr lang="en-US" i="1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3E88D0E-DF7D-8FFA-1600-72FB137348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38111" y="3236158"/>
            <a:ext cx="1562302" cy="55354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5F6864-065E-E8B9-8394-07F65E324C23}"/>
              </a:ext>
            </a:extLst>
          </p:cNvPr>
          <p:cNvSpPr txBox="1"/>
          <p:nvPr/>
        </p:nvSpPr>
        <p:spPr>
          <a:xfrm>
            <a:off x="5669018" y="345404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10. Pachycephalosaurus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4B12BEF-FBFB-5FEC-BD9F-EB4F39A233E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47040"/>
          <a:stretch>
            <a:fillRect/>
          </a:stretch>
        </p:blipFill>
        <p:spPr>
          <a:xfrm>
            <a:off x="4994363" y="3934515"/>
            <a:ext cx="1161438" cy="66924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56487B4-A0CD-003D-C686-773C84989AAF}"/>
              </a:ext>
            </a:extLst>
          </p:cNvPr>
          <p:cNvSpPr txBox="1"/>
          <p:nvPr/>
        </p:nvSpPr>
        <p:spPr>
          <a:xfrm>
            <a:off x="6230446" y="401420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11. Archeopteryx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E84381C-A53C-DBD7-969B-0D83C0A487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37623" y="4713924"/>
            <a:ext cx="1462790" cy="54737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E21962F-4B79-C202-C75F-8A18D2DB60F3}"/>
              </a:ext>
            </a:extLst>
          </p:cNvPr>
          <p:cNvSpPr txBox="1"/>
          <p:nvPr/>
        </p:nvSpPr>
        <p:spPr>
          <a:xfrm>
            <a:off x="5908777" y="4908611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12. Parasaurolophus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AA4510D-AC07-6570-C365-7EFA66B5887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68095" y="5403089"/>
            <a:ext cx="2168643" cy="64633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537E48F-1AFE-CF23-43C1-DE2753D0C207}"/>
              </a:ext>
            </a:extLst>
          </p:cNvPr>
          <p:cNvSpPr txBox="1"/>
          <p:nvPr/>
        </p:nvSpPr>
        <p:spPr>
          <a:xfrm>
            <a:off x="5966856" y="590144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13. Edmontosaurus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E984E34-8B94-530A-4A3A-1BD3CADDFBC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91577" y="325660"/>
            <a:ext cx="1320800" cy="93345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E3AABAA-BCAF-11D6-CDAB-1B0BDF2FF4E4}"/>
              </a:ext>
            </a:extLst>
          </p:cNvPr>
          <p:cNvSpPr txBox="1"/>
          <p:nvPr/>
        </p:nvSpPr>
        <p:spPr>
          <a:xfrm>
            <a:off x="9389178" y="496724"/>
            <a:ext cx="192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14. Dimetrodon </a:t>
            </a:r>
            <a:r>
              <a:rPr lang="en-US" dirty="0"/>
              <a:t>(Not a dinosaur!)</a:t>
            </a:r>
            <a:endParaRPr lang="en-US" i="1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7071613-B3D8-2999-A0EB-A63F7680BA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50425" y="1321342"/>
            <a:ext cx="1641944" cy="73869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682DE0A-27B0-5626-75F0-9E3FA1FC047B}"/>
              </a:ext>
            </a:extLst>
          </p:cNvPr>
          <p:cNvSpPr txBox="1"/>
          <p:nvPr/>
        </p:nvSpPr>
        <p:spPr>
          <a:xfrm>
            <a:off x="9592369" y="1345834"/>
            <a:ext cx="1921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14. Spinosaurus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E9C44F6-8466-F43F-5023-A1B731BB5958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50000"/>
          <a:stretch>
            <a:fillRect/>
          </a:stretch>
        </p:blipFill>
        <p:spPr>
          <a:xfrm>
            <a:off x="8321280" y="3315145"/>
            <a:ext cx="2032416" cy="4234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622B075-9313-0C44-6E54-B36934BF1B6A}"/>
              </a:ext>
            </a:extLst>
          </p:cNvPr>
          <p:cNvSpPr txBox="1"/>
          <p:nvPr/>
        </p:nvSpPr>
        <p:spPr>
          <a:xfrm>
            <a:off x="10414988" y="3058467"/>
            <a:ext cx="192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16. Mosasaurus </a:t>
            </a:r>
            <a:r>
              <a:rPr lang="en-US" dirty="0"/>
              <a:t>(Not a dinosaur!)</a:t>
            </a:r>
            <a:endParaRPr lang="en-US" i="1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F0C2922-20AC-29D1-1059-96875B1EC4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33076" y="3641703"/>
            <a:ext cx="1737957" cy="1058326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2B510DD-C3B6-72C9-4A89-D4E38A3401EC}"/>
              </a:ext>
            </a:extLst>
          </p:cNvPr>
          <p:cNvSpPr txBox="1"/>
          <p:nvPr/>
        </p:nvSpPr>
        <p:spPr>
          <a:xfrm>
            <a:off x="9759597" y="4019519"/>
            <a:ext cx="1921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16. Carnotaurus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D167F5D-3C94-2A85-080A-99F80BC02DE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85431" y="2153460"/>
            <a:ext cx="1689929" cy="94869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6E7631C-824B-3264-059F-3460EC1E2D44}"/>
              </a:ext>
            </a:extLst>
          </p:cNvPr>
          <p:cNvSpPr txBox="1"/>
          <p:nvPr/>
        </p:nvSpPr>
        <p:spPr>
          <a:xfrm>
            <a:off x="9510631" y="2694791"/>
            <a:ext cx="1921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15. Oviraptor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B926F2D-291D-ABA6-D440-2DB77FF6F6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03643" y="4748509"/>
            <a:ext cx="1041400" cy="9398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1129081-7320-7854-2562-A2119DF18D74}"/>
              </a:ext>
            </a:extLst>
          </p:cNvPr>
          <p:cNvSpPr txBox="1"/>
          <p:nvPr/>
        </p:nvSpPr>
        <p:spPr>
          <a:xfrm>
            <a:off x="9510631" y="5008653"/>
            <a:ext cx="19218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17. Passer </a:t>
            </a:r>
            <a:r>
              <a:rPr lang="en-US" i="1" dirty="0" err="1"/>
              <a:t>domesticus</a:t>
            </a:r>
            <a:endParaRPr lang="en-US" i="1" dirty="0"/>
          </a:p>
          <a:p>
            <a:r>
              <a:rPr lang="en-US" dirty="0"/>
              <a:t>(Old world house sparrow, a dinosaur)</a:t>
            </a:r>
          </a:p>
        </p:txBody>
      </p:sp>
    </p:spTree>
    <p:extLst>
      <p:ext uri="{BB962C8B-B14F-4D97-AF65-F5344CB8AC3E}">
        <p14:creationId xmlns:p14="http://schemas.microsoft.com/office/powerpoint/2010/main" val="4115089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1ED278-2BA3-F03C-8A98-83E8B8261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3" descr="A graph of a bar chart&#10;&#10;AI-generated content may be incorrect.">
            <a:extLst>
              <a:ext uri="{FF2B5EF4-FFF2-40B4-BE49-F238E27FC236}">
                <a16:creationId xmlns:a16="http://schemas.microsoft.com/office/drawing/2014/main" id="{A8013C3E-35AC-0683-E362-99E25B08E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33" y="1956"/>
            <a:ext cx="9252533" cy="6856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E0ACEB-E106-A96C-CD36-F1616D1CD828}"/>
              </a:ext>
            </a:extLst>
          </p:cNvPr>
          <p:cNvSpPr txBox="1"/>
          <p:nvPr/>
        </p:nvSpPr>
        <p:spPr>
          <a:xfrm>
            <a:off x="0" y="0"/>
            <a:ext cx="124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2159743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2A5D66-C7CC-ECEE-7279-ED886C96AF3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675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What is TIaRA?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4892CBF-7565-0FF9-C051-0B1A7374E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491DB4-C8CB-F440-927E-D8A8051C5BBD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B1BC48-6C78-C003-6417-678879329706}"/>
              </a:ext>
            </a:extLst>
          </p:cNvPr>
          <p:cNvSpPr txBox="1">
            <a:spLocks/>
          </p:cNvSpPr>
          <p:nvPr/>
        </p:nvSpPr>
        <p:spPr>
          <a:xfrm>
            <a:off x="4513634" y="389782"/>
            <a:ext cx="68401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00" i="1" dirty="0"/>
              <a:t>The </a:t>
            </a:r>
            <a:r>
              <a:rPr lang="en-US" sz="2300" b="1" i="1" dirty="0"/>
              <a:t>T</a:t>
            </a:r>
            <a:r>
              <a:rPr lang="en-US" sz="2300" i="1" dirty="0"/>
              <a:t>ransit </a:t>
            </a:r>
            <a:r>
              <a:rPr lang="en-US" sz="2300" b="1" i="1" dirty="0"/>
              <a:t>I</a:t>
            </a:r>
            <a:r>
              <a:rPr lang="en-US" sz="2300" i="1" dirty="0"/>
              <a:t>nvestigation </a:t>
            </a:r>
            <a:r>
              <a:rPr lang="en-US" sz="2300" b="1" i="1" dirty="0"/>
              <a:t>a</a:t>
            </a:r>
            <a:r>
              <a:rPr lang="en-US" sz="2300" i="1" dirty="0"/>
              <a:t>nd </a:t>
            </a:r>
            <a:r>
              <a:rPr lang="en-US" sz="2300" b="1" i="1" dirty="0"/>
              <a:t>R</a:t>
            </a:r>
            <a:r>
              <a:rPr lang="en-US" sz="2300" i="1" dirty="0"/>
              <a:t>ecoverability </a:t>
            </a:r>
            <a:r>
              <a:rPr lang="en-US" sz="2300" b="1" i="1" dirty="0"/>
              <a:t>A</a:t>
            </a:r>
            <a:r>
              <a:rPr lang="en-US" sz="2300" i="1" dirty="0"/>
              <a:t>pplication</a:t>
            </a:r>
          </a:p>
        </p:txBody>
      </p:sp>
      <p:pic>
        <p:nvPicPr>
          <p:cNvPr id="7" name="Picture 6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FDAAE825-CBDA-0C26-C3EC-13F64CA82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600" y="1473375"/>
            <a:ext cx="5902200" cy="4882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011E1E-F6EB-5D1B-AC55-4F74E8844251}"/>
              </a:ext>
            </a:extLst>
          </p:cNvPr>
          <p:cNvSpPr txBox="1"/>
          <p:nvPr/>
        </p:nvSpPr>
        <p:spPr>
          <a:xfrm>
            <a:off x="7102436" y="6283552"/>
            <a:ext cx="26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 2: </a:t>
            </a:r>
            <a:r>
              <a:rPr lang="en-US" dirty="0"/>
              <a:t>The </a:t>
            </a:r>
            <a:r>
              <a:rPr lang="en-US" dirty="0" err="1"/>
              <a:t>TIaRA</a:t>
            </a:r>
            <a:r>
              <a:rPr lang="en-US" dirty="0"/>
              <a:t> pipeline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BE4CA2-B94B-0B0F-79A8-34A0435E5F2F}"/>
              </a:ext>
            </a:extLst>
          </p:cNvPr>
          <p:cNvSpPr txBox="1"/>
          <p:nvPr/>
        </p:nvSpPr>
        <p:spPr>
          <a:xfrm>
            <a:off x="1913106" y="6283552"/>
            <a:ext cx="26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Fig 1</a:t>
            </a:r>
            <a:r>
              <a:rPr lang="en-US" dirty="0"/>
              <a:t>: A Tiara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3A5681-6253-7472-A151-04CD74E08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02" y="1990928"/>
            <a:ext cx="4610198" cy="30145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A1EA82-B81F-0B07-9715-5336C8953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969" y="3349625"/>
            <a:ext cx="1552731" cy="56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5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2CA633-52A4-194F-5629-7A40EA88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20</a:t>
            </a:fld>
            <a:endParaRPr lang="en-US"/>
          </a:p>
        </p:txBody>
      </p:sp>
      <p:pic>
        <p:nvPicPr>
          <p:cNvPr id="4" name="Picture 3" descr="A graph of blue bars&#10;&#10;AI-generated content may be incorrect.">
            <a:extLst>
              <a:ext uri="{FF2B5EF4-FFF2-40B4-BE49-F238E27FC236}">
                <a16:creationId xmlns:a16="http://schemas.microsoft.com/office/drawing/2014/main" id="{FD7A8BC7-E9A0-EF59-FEB1-9126A8280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13" y="0"/>
            <a:ext cx="925517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258E30-1123-9A9D-F838-7C5799077952}"/>
              </a:ext>
            </a:extLst>
          </p:cNvPr>
          <p:cNvSpPr txBox="1"/>
          <p:nvPr/>
        </p:nvSpPr>
        <p:spPr>
          <a:xfrm>
            <a:off x="0" y="0"/>
            <a:ext cx="124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2051908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94895E-B445-A8F0-D681-172FE3392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6B83C9-BF4E-9203-2679-327DC9938B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80425" y="10814"/>
            <a:ext cx="9231150" cy="68363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6ADDD1-1A93-BCBC-E956-62A146C03EDB}"/>
              </a:ext>
            </a:extLst>
          </p:cNvPr>
          <p:cNvSpPr txBox="1"/>
          <p:nvPr/>
        </p:nvSpPr>
        <p:spPr>
          <a:xfrm>
            <a:off x="0" y="0"/>
            <a:ext cx="1240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Duos</a:t>
            </a:r>
            <a:br>
              <a:rPr lang="en-US" dirty="0"/>
            </a:br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142684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3C33D7-EB22-E8F2-6DD9-EFF010845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22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017D22-8095-9F0D-60AF-F769DAFD1A55}"/>
              </a:ext>
            </a:extLst>
          </p:cNvPr>
          <p:cNvSpPr txBox="1"/>
          <p:nvPr/>
        </p:nvSpPr>
        <p:spPr>
          <a:xfrm>
            <a:off x="0" y="0"/>
            <a:ext cx="1240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Trios</a:t>
            </a:r>
            <a:br>
              <a:rPr lang="en-US" dirty="0"/>
            </a:br>
            <a:r>
              <a:rPr lang="en-US" dirty="0"/>
              <a:t>Rodel et al (in prep)</a:t>
            </a:r>
          </a:p>
        </p:txBody>
      </p:sp>
      <p:pic>
        <p:nvPicPr>
          <p:cNvPr id="7" name="Picture 6" descr="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566B0E69-D3A5-CC0F-79F1-3E13DD3DD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036" y="4758"/>
            <a:ext cx="9253928" cy="685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27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with colorful lines&#10;&#10;Description automatically generated">
            <a:extLst>
              <a:ext uri="{FF2B5EF4-FFF2-40B4-BE49-F238E27FC236}">
                <a16:creationId xmlns:a16="http://schemas.microsoft.com/office/drawing/2014/main" id="{B03B73DD-F535-1FC6-7B14-DDC73BEBA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13" y="0"/>
            <a:ext cx="925517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177A3F-9FD7-5526-A76D-6BD7BA362E15}"/>
              </a:ext>
            </a:extLst>
          </p:cNvPr>
          <p:cNvSpPr txBox="1"/>
          <p:nvPr/>
        </p:nvSpPr>
        <p:spPr>
          <a:xfrm>
            <a:off x="0" y="6211669"/>
            <a:ext cx="4433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Christiansen et al. (2017), Hsu et al. (2019), </a:t>
            </a:r>
            <a:r>
              <a:rPr lang="en-US" dirty="0" err="1"/>
              <a:t>Kunimoto</a:t>
            </a:r>
            <a:r>
              <a:rPr lang="en-US" dirty="0"/>
              <a:t> et al. (2022)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A4B380-A78D-DEB4-F620-61A5A69B4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279" y="4663142"/>
            <a:ext cx="1340176" cy="85499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314A2-B9D0-EAE9-E955-590C0297A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50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raph&#10;&#10;AI-generated content may be incorrect.">
            <a:extLst>
              <a:ext uri="{FF2B5EF4-FFF2-40B4-BE49-F238E27FC236}">
                <a16:creationId xmlns:a16="http://schemas.microsoft.com/office/drawing/2014/main" id="{1B4DE647-9A77-337A-0369-B66AA94B8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444" y="0"/>
            <a:ext cx="900911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080BB3-EA82-2AAC-B779-DB13FEC78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951" y="5131269"/>
            <a:ext cx="1162987" cy="51572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85BD42-7A06-EBBC-A473-63664A13E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03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raph&#10;&#10;AI-generated content may be incorrect.">
            <a:extLst>
              <a:ext uri="{FF2B5EF4-FFF2-40B4-BE49-F238E27FC236}">
                <a16:creationId xmlns:a16="http://schemas.microsoft.com/office/drawing/2014/main" id="{D0212C55-8188-FE8F-C3D3-CA1D2D1F0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444" y="0"/>
            <a:ext cx="900911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42D632-652B-62A8-20F2-149FEA659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210" y="6388894"/>
            <a:ext cx="1387839" cy="4691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88C45F-FDC8-0EC6-5E8E-43710B23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21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raph&#10;&#10;AI-generated content may be incorrect.">
            <a:extLst>
              <a:ext uri="{FF2B5EF4-FFF2-40B4-BE49-F238E27FC236}">
                <a16:creationId xmlns:a16="http://schemas.microsoft.com/office/drawing/2014/main" id="{F93A424D-BB82-D4A8-869C-30204EA98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444" y="0"/>
            <a:ext cx="900911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4FC72C-2968-06FD-3204-F73CA0557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625" y="2097270"/>
            <a:ext cx="1804350" cy="188636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986F2-7A57-00F8-4039-FFE888343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34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A23240-246C-3F5D-520D-764ACA379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42" y="0"/>
            <a:ext cx="869111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4971CF-467D-26C9-2099-0BF69B6EF526}"/>
              </a:ext>
            </a:extLst>
          </p:cNvPr>
          <p:cNvSpPr txBox="1"/>
          <p:nvPr/>
        </p:nvSpPr>
        <p:spPr>
          <a:xfrm>
            <a:off x="0" y="6211669"/>
            <a:ext cx="497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Kunimoto et al. (2020), Dressing and Charbonneau (2013,2015)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78C18-2198-B792-769B-CEAE8B4FA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7CE1C8-C8AB-BB59-8296-FB8EC43A5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561" y="6402264"/>
            <a:ext cx="1262276" cy="42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0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id="{18A26FD8-60CD-56B8-54E4-DE72594E3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251" y="0"/>
            <a:ext cx="9179497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62B05-5755-A67A-10B1-15B3B7F96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364DF-C027-4E21-B3CD-6DE9CB2B9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071" y="5623125"/>
            <a:ext cx="2047407" cy="7332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5D3BD9-2D38-A537-543D-0B1DF8CDBB51}"/>
              </a:ext>
            </a:extLst>
          </p:cNvPr>
          <p:cNvSpPr txBox="1"/>
          <p:nvPr/>
        </p:nvSpPr>
        <p:spPr>
          <a:xfrm>
            <a:off x="0" y="2"/>
            <a:ext cx="1882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1, 3 and 5</a:t>
            </a:r>
          </a:p>
          <a:p>
            <a:r>
              <a:rPr lang="en-US" dirty="0"/>
              <a:t>Rodel et al (In prep)</a:t>
            </a:r>
          </a:p>
        </p:txBody>
      </p:sp>
    </p:spTree>
    <p:extLst>
      <p:ext uri="{BB962C8B-B14F-4D97-AF65-F5344CB8AC3E}">
        <p14:creationId xmlns:p14="http://schemas.microsoft.com/office/powerpoint/2010/main" val="669103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a graph with numbers and a black background&#10;&#10;AI-generated content may be incorrect.">
            <a:extLst>
              <a:ext uri="{FF2B5EF4-FFF2-40B4-BE49-F238E27FC236}">
                <a16:creationId xmlns:a16="http://schemas.microsoft.com/office/drawing/2014/main" id="{AD2C229C-6EFF-C5D4-8845-12C660D33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413" y="0"/>
            <a:ext cx="92551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34D720-621D-A088-0B7C-B97ED281D3AF}"/>
              </a:ext>
            </a:extLst>
          </p:cNvPr>
          <p:cNvSpPr txBox="1"/>
          <p:nvPr/>
        </p:nvSpPr>
        <p:spPr>
          <a:xfrm>
            <a:off x="0" y="1"/>
            <a:ext cx="1627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Years 1 and 3</a:t>
            </a:r>
            <a:br>
              <a:rPr lang="en-US" dirty="0"/>
            </a:br>
            <a:r>
              <a:rPr lang="en-US" dirty="0"/>
              <a:t>Rodel et al (2024)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14A40A-68B0-27C0-A4F1-891E683C9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DECF-AAE3-5D4D-BD6B-788463F4E8C6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45A988-B14E-53A4-9E2B-AA2F412180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046" y="4801457"/>
            <a:ext cx="1103026" cy="77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36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4751</TotalTime>
  <Words>865</Words>
  <Application>Microsoft Macintosh PowerPoint</Application>
  <PresentationFormat>Widescreen</PresentationFormat>
  <Paragraphs>124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How good is TESS at finding long period exoplanets?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Dinosaur answers*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Toby Rodel</dc:creator>
  <cp:lastModifiedBy>Toby Rodel</cp:lastModifiedBy>
  <cp:revision>1</cp:revision>
  <dcterms:created xsi:type="dcterms:W3CDTF">2025-08-02T20:26:06Z</dcterms:created>
  <dcterms:modified xsi:type="dcterms:W3CDTF">2026-03-20T16:27:57Z</dcterms:modified>
</cp:coreProperties>
</file>